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57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F4B51-47BD-4539-9BB1-98F0FCB436A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FA84B-9FCA-430E-B3A0-66E14CA2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12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84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73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7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47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03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95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2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45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76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0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5DAA6-34A0-403B-91A7-E04407438DC0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1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peoh@prawo.univ.gda.p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293" y="198211"/>
            <a:ext cx="8540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ruitment poster 2">
            <a:hlinkClick r:id="" action="ppaction://media"/>
            <a:extLst>
              <a:ext uri="{FF2B5EF4-FFF2-40B4-BE49-F238E27FC236}">
                <a16:creationId xmlns:a16="http://schemas.microsoft.com/office/drawing/2014/main" xmlns="" id="{41CF1F41-0904-4B95-BA51-E81CFFE6089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1060903"/>
            <a:ext cx="12191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02053"/>
      </p:ext>
    </p:extLst>
  </p:cSld>
  <p:clrMapOvr>
    <a:masterClrMapping/>
  </p:clrMapOvr>
  <p:transition spd="slow" advTm="7771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84" objId="3"/>
        <p14:stopEvt time="7118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88230" y="1535821"/>
            <a:ext cx="81425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Then come and study at the British Law Centre in Gdansk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kern="0" dirty="0">
              <a:solidFill>
                <a:srgbClr val="C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An optional course with 6 facultative lecture points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5242"/>
            <a:ext cx="3000600" cy="479152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395242"/>
            <a:ext cx="3000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Are you fluent in English</a:t>
            </a:r>
          </a:p>
          <a:p>
            <a:r>
              <a:rPr lang="en-GB" dirty="0">
                <a:solidFill>
                  <a:schemeClr val="bg1"/>
                </a:solidFill>
              </a:rPr>
              <a:t>but want to improve </a:t>
            </a:r>
          </a:p>
          <a:p>
            <a:r>
              <a:rPr lang="en-GB" dirty="0">
                <a:solidFill>
                  <a:schemeClr val="bg1"/>
                </a:solidFill>
              </a:rPr>
              <a:t>your English legal language?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Do you want to find out more about the common law and how common lawyers think?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And how judges create law?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Do you want to improve your presentation, drafting and legal  writing skills?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Interested in EU law and want to see the common law perspective?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222" y="4340225"/>
            <a:ext cx="8540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011149"/>
      </p:ext>
    </p:extLst>
  </p:cSld>
  <p:clrMapOvr>
    <a:masterClrMapping/>
  </p:clrMapOvr>
  <p:transition spd="slow" advTm="2244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88230" y="1535821"/>
            <a:ext cx="814251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Come and study at the British Law Centre in Gdansk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kern="0" dirty="0">
              <a:solidFill>
                <a:srgbClr val="C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 optional course with 6 facultative lecture points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222" y="4340225"/>
            <a:ext cx="8540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03330" y="1515764"/>
            <a:ext cx="3584900" cy="4992145"/>
          </a:xfrm>
          <a:prstGeom prst="rect">
            <a:avLst/>
          </a:prstGeom>
          <a:noFill/>
          <a:ln>
            <a:noFill/>
          </a:ln>
          <a:effectLst/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Diploma/Certificate in English and European has been taught in co-operation with the Gdansk University since 1996……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u="sng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u="sng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is open to all law students and lawyers who have an interest in English and European Union law and who wish to learn the skills unique to English lawyers.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lowchart: Delay 2"/>
          <p:cNvSpPr/>
          <p:nvPr/>
        </p:nvSpPr>
        <p:spPr>
          <a:xfrm>
            <a:off x="400050" y="1535821"/>
            <a:ext cx="4076700" cy="4598279"/>
          </a:xfrm>
          <a:prstGeom prst="flowChartDelay">
            <a:avLst/>
          </a:prstGeom>
          <a:noFill/>
          <a:ln w="38100">
            <a:solidFill>
              <a:srgbClr val="C00000"/>
            </a:solidFill>
            <a:prstDash val="sysDot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39224"/>
      </p:ext>
    </p:extLst>
  </p:cSld>
  <p:clrMapOvr>
    <a:masterClrMapping/>
  </p:clrMapOvr>
  <p:transition spd="slow" advTm="458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62450" y="1535821"/>
            <a:ext cx="756829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Come and study at the British Law Centre in Gdansk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kern="0" dirty="0">
              <a:solidFill>
                <a:srgbClr val="C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 optional course with 6 facultative lecture points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259" y="4340224"/>
            <a:ext cx="8540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03330" y="1515764"/>
            <a:ext cx="4883020" cy="4992145"/>
          </a:xfrm>
          <a:prstGeom prst="rect">
            <a:avLst/>
          </a:prstGeom>
          <a:noFill/>
          <a:ln>
            <a:noFill/>
          </a:ln>
          <a:effectLst/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/>
              <a:t>‘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The profession of a lawyer is no longer restricted to one jurisdiction only.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 Complicated cases - that shape structures of contemporary business and public governance – involve not only EU law, but also analysis of a comparative nature.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 A good lawyer, with an ambition to understand the role of law in a society, should always aim at developing comparative knowledge as well as linguistic skills.</a:t>
            </a:r>
            <a:br>
              <a:rPr lang="en-GB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Relying on my own experience, I am deeply convinced that the Diploma in English and EU Law offers an excellent opportunity for a young lawyer.’</a:t>
            </a:r>
            <a:r>
              <a:rPr lang="en-GB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Maciej Szpunar (</a:t>
            </a:r>
            <a:r>
              <a:rPr lang="en-GB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Advocate General to Court of Justice to European Union) </a:t>
            </a:r>
            <a:endParaRPr lang="en-US" sz="1400" b="1" i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6525710"/>
      </p:ext>
    </p:extLst>
  </p:cSld>
  <p:clrMapOvr>
    <a:masterClrMapping/>
  </p:clrMapOvr>
  <p:transition spd="slow" advTm="432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88230" y="1535821"/>
            <a:ext cx="814251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Then come and study at the British Law Centre in Gdansk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kern="0" dirty="0">
              <a:solidFill>
                <a:srgbClr val="C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 optional course with 6 facultative lecture points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dirty="0">
                <a:solidFill>
                  <a:srgbClr val="C00000"/>
                </a:solidFill>
              </a:rPr>
              <a:t> apply to </a:t>
            </a:r>
            <a:r>
              <a:rPr lang="en-GB" sz="4000" b="1" u="sng" kern="0" dirty="0">
                <a:solidFill>
                  <a:srgbClr val="C00000"/>
                </a:solidFill>
              </a:rPr>
              <a:t>b</a:t>
            </a:r>
            <a:r>
              <a:rPr lang="en-GB" sz="4000" b="1" u="sng" kern="0" noProof="0" dirty="0" err="1">
                <a:solidFill>
                  <a:srgbClr val="C00000"/>
                </a:solidFill>
              </a:rPr>
              <a:t>ritishlawcentre</a:t>
            </a:r>
            <a:r>
              <a:rPr lang="en-GB" sz="4000" b="1" u="sng" kern="0" dirty="0">
                <a:solidFill>
                  <a:srgbClr val="C00000"/>
                </a:solidFill>
              </a:rPr>
              <a:t>.co.uk</a:t>
            </a:r>
            <a:endParaRPr kumimoji="0" lang="en-GB" sz="40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222" y="4340225"/>
            <a:ext cx="8540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03330" y="1515764"/>
            <a:ext cx="4425820" cy="4992145"/>
          </a:xfrm>
          <a:prstGeom prst="rect">
            <a:avLst/>
          </a:prstGeom>
          <a:noFill/>
          <a:ln>
            <a:noFill/>
          </a:ln>
          <a:effectLst/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 more information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please contact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latin typeface="Arial" pitchFamily="34" charset="0"/>
                <a:cs typeface="Arial" pitchFamily="34" charset="0"/>
              </a:rPr>
              <a:t>Dr Olga </a:t>
            </a:r>
            <a:r>
              <a:rPr lang="en-GB" sz="20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Śniadach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(BLC local </a:t>
            </a:r>
            <a:r>
              <a:rPr lang="en-US" sz="2000" b="1" u="sng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Director)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room 4053 , e-mail to 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cpeoh@prawo.univ.gda.pl</a:t>
            </a:r>
            <a:endParaRPr lang="en-US" sz="2000" b="1" i="1" u="sng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visit the UG WPIA web site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http://prawo.ug.edu.pl/strona/14669/szkola_prawa_brytyjskiego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i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lowchart: Delay 2"/>
          <p:cNvSpPr/>
          <p:nvPr/>
        </p:nvSpPr>
        <p:spPr>
          <a:xfrm>
            <a:off x="203330" y="1535821"/>
            <a:ext cx="4273420" cy="4598279"/>
          </a:xfrm>
          <a:prstGeom prst="flowChartDelay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062587"/>
      </p:ext>
    </p:extLst>
  </p:cSld>
  <p:clrMapOvr>
    <a:masterClrMapping/>
  </p:clrMapOvr>
  <p:transition spd="slow" advTm="755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301</Words>
  <Application>Microsoft Office PowerPoint</Application>
  <PresentationFormat>Panoramiczny</PresentationFormat>
  <Paragraphs>63</Paragraphs>
  <Slides>5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Ruairi ONeill</dc:creator>
  <cp:lastModifiedBy>Krystyna Warylewska</cp:lastModifiedBy>
  <cp:revision>19</cp:revision>
  <dcterms:created xsi:type="dcterms:W3CDTF">2015-04-14T14:41:07Z</dcterms:created>
  <dcterms:modified xsi:type="dcterms:W3CDTF">2017-09-18T11:17:13Z</dcterms:modified>
</cp:coreProperties>
</file>